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9" r:id="rId4"/>
    <p:sldId id="283" r:id="rId5"/>
    <p:sldId id="261" r:id="rId6"/>
    <p:sldId id="262" r:id="rId7"/>
    <p:sldId id="284" r:id="rId8"/>
    <p:sldId id="286" r:id="rId9"/>
    <p:sldId id="285" r:id="rId10"/>
    <p:sldId id="287" r:id="rId11"/>
    <p:sldId id="264" r:id="rId12"/>
    <p:sldId id="265" r:id="rId13"/>
    <p:sldId id="288" r:id="rId14"/>
  </p:sldIdLst>
  <p:sldSz cx="12192000" cy="6858000"/>
  <p:notesSz cx="6858000" cy="9144000"/>
  <p:embeddedFontLst>
    <p:embeddedFont>
      <p:font typeface="Noto Sans TC" panose="020B0200000000000000" pitchFamily="34" charset="-12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3EB"/>
    <a:srgbClr val="FAF9F4"/>
    <a:srgbClr val="F6F0EA"/>
    <a:srgbClr val="EFEEEA"/>
    <a:srgbClr val="F2F1EC"/>
    <a:srgbClr val="FAF7F2"/>
    <a:srgbClr val="F3F2F7"/>
    <a:srgbClr val="F7F4EE"/>
    <a:srgbClr val="F4F3EF"/>
    <a:srgbClr val="F6F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4" y="1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abase.com/docs/guides/ai/hybrid-searc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hropic.com/engineering/contextual-retrieva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1595437" y="1430728"/>
            <a:ext cx="9001125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AI </a:t>
            </a:r>
            <a:r>
              <a:rPr lang="en-US" sz="4800" b="1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的進化</a:t>
            </a:r>
            <a:r>
              <a:rPr lang="en-US" sz="4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從 RAG </a:t>
            </a:r>
            <a:r>
              <a:rPr lang="en-US" sz="4800" b="1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到自主</a:t>
            </a:r>
            <a:r>
              <a:rPr lang="en-US" sz="4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Agent</a:t>
            </a:r>
            <a:endParaRPr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1809750" y="3000269"/>
            <a:ext cx="857250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6B7280"/>
                </a:solidFill>
                <a:latin typeface="Noto Sans TC"/>
                <a:ea typeface="Noto Sans TC"/>
                <a:cs typeface="Noto Sans TC"/>
                <a:sym typeface="Noto Sans TC"/>
              </a:rPr>
              <a:t>從「隨身助理」到「自主執行者」的技術躍遷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809750" y="3556440"/>
            <a:ext cx="85725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350" b="0" i="0" u="none" strike="noStrike" cap="none" dirty="0">
                <a:solidFill>
                  <a:srgbClr val="9CA3AF"/>
                </a:solidFill>
                <a:latin typeface="Noto Sans TC"/>
                <a:ea typeface="Noto Sans TC"/>
                <a:cs typeface="Noto Sans TC"/>
                <a:sym typeface="Noto Sans TC"/>
              </a:rPr>
              <a:t>報告人</a:t>
            </a:r>
            <a:r>
              <a:rPr lang="en-US" altLang="zh-TW" sz="1350" b="0" i="0" u="none" strike="noStrike" cap="none" dirty="0">
                <a:solidFill>
                  <a:srgbClr val="9CA3AF"/>
                </a:solidFill>
                <a:latin typeface="Noto Sans TC"/>
                <a:ea typeface="Noto Sans TC"/>
                <a:cs typeface="Noto Sans TC"/>
                <a:sym typeface="Noto Sans TC"/>
              </a:rPr>
              <a:t>: </a:t>
            </a:r>
            <a:r>
              <a:rPr lang="zh-TW" altLang="en-US" sz="1350" dirty="0">
                <a:solidFill>
                  <a:srgbClr val="9CA3AF"/>
                </a:solidFill>
                <a:latin typeface="Noto Sans TC"/>
                <a:ea typeface="Noto Sans TC"/>
                <a:cs typeface="Noto Sans TC"/>
                <a:sym typeface="Noto Sans TC"/>
              </a:rPr>
              <a:t>方欽賢</a:t>
            </a:r>
            <a:r>
              <a:rPr lang="en-US" sz="1350" b="0" i="0" u="none" strike="noStrike" cap="none" dirty="0">
                <a:solidFill>
                  <a:srgbClr val="9CA3AF"/>
                </a:solidFill>
                <a:latin typeface="Noto Sans TC"/>
                <a:ea typeface="Noto Sans TC"/>
                <a:cs typeface="Noto Sans TC"/>
                <a:sym typeface="Noto Sans TC"/>
              </a:rPr>
              <a:t> | 2025 年</a:t>
            </a:r>
            <a:endParaRPr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EAB8F34-6FE1-F758-89EC-8C59B7532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0" y="3579120"/>
            <a:ext cx="4433395" cy="32248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1;p19">
            <a:extLst>
              <a:ext uri="{FF2B5EF4-FFF2-40B4-BE49-F238E27FC236}">
                <a16:creationId xmlns:a16="http://schemas.microsoft.com/office/drawing/2014/main" id="{D03F2BB2-1731-427C-628D-96227B4B5A1D}"/>
              </a:ext>
            </a:extLst>
          </p:cNvPr>
          <p:cNvSpPr txBox="1"/>
          <p:nvPr/>
        </p:nvSpPr>
        <p:spPr>
          <a:xfrm>
            <a:off x="762000" y="57150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手刻 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RAG </a:t>
            </a:r>
            <a:r>
              <a:rPr lang="zh-TW" altLang="en-US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改善方案一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r>
              <a:rPr lang="en-US" altLang="zh-TW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Contextual Retrieval</a:t>
            </a:r>
            <a:endParaRPr dirty="0"/>
          </a:p>
        </p:txBody>
      </p:sp>
      <p:sp>
        <p:nvSpPr>
          <p:cNvPr id="5" name="Google Shape;212;p19">
            <a:extLst>
              <a:ext uri="{FF2B5EF4-FFF2-40B4-BE49-F238E27FC236}">
                <a16:creationId xmlns:a16="http://schemas.microsoft.com/office/drawing/2014/main" id="{8951DA2B-A9F4-D5E3-8773-FC7268A7563A}"/>
              </a:ext>
            </a:extLst>
          </p:cNvPr>
          <p:cNvSpPr/>
          <p:nvPr/>
        </p:nvSpPr>
        <p:spPr>
          <a:xfrm>
            <a:off x="571500" y="571500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1;p16">
            <a:extLst>
              <a:ext uri="{FF2B5EF4-FFF2-40B4-BE49-F238E27FC236}">
                <a16:creationId xmlns:a16="http://schemas.microsoft.com/office/drawing/2014/main" id="{2938C178-5866-6D8C-EB36-5DBB0C7830F7}"/>
              </a:ext>
            </a:extLst>
          </p:cNvPr>
          <p:cNvSpPr txBox="1"/>
          <p:nvPr/>
        </p:nvSpPr>
        <p:spPr>
          <a:xfrm>
            <a:off x="571499" y="1313512"/>
            <a:ext cx="4276397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實現工具包</a:t>
            </a:r>
            <a:r>
              <a:rPr lang="en-US" altLang="zh-TW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: LLM + N8N + </a:t>
            </a:r>
            <a:r>
              <a:rPr lang="en-US" altLang="zh-TW" sz="2000" b="1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Supabase</a:t>
            </a:r>
            <a:endParaRPr lang="zh-TW" altLang="en-US" sz="2000" b="1" i="0" u="none" strike="noStrike" cap="none" dirty="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2485680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/>
        </p:nvSpPr>
        <p:spPr>
          <a:xfrm>
            <a:off x="762000" y="57150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手刻 </a:t>
            </a:r>
            <a:r>
              <a:rPr lang="en-US" altLang="zh-TW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RAG </a:t>
            </a:r>
            <a:r>
              <a:rPr lang="zh-TW" altLang="en-US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改善方案二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r>
              <a:rPr lang="en-US" sz="3150" b="1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精準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vs </a:t>
            </a:r>
            <a:r>
              <a:rPr lang="en-US" sz="3150" b="1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理解</a:t>
            </a:r>
            <a:endParaRPr dirty="0"/>
          </a:p>
        </p:txBody>
      </p:sp>
      <p:sp>
        <p:nvSpPr>
          <p:cNvPr id="252" name="Google Shape;252;p21"/>
          <p:cNvSpPr/>
          <p:nvPr/>
        </p:nvSpPr>
        <p:spPr>
          <a:xfrm>
            <a:off x="571500" y="571500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51;p16">
            <a:extLst>
              <a:ext uri="{FF2B5EF4-FFF2-40B4-BE49-F238E27FC236}">
                <a16:creationId xmlns:a16="http://schemas.microsoft.com/office/drawing/2014/main" id="{8AB841D6-38BA-D420-410C-8C687172FAE3}"/>
              </a:ext>
            </a:extLst>
          </p:cNvPr>
          <p:cNvSpPr txBox="1"/>
          <p:nvPr/>
        </p:nvSpPr>
        <p:spPr>
          <a:xfrm>
            <a:off x="571500" y="1313512"/>
            <a:ext cx="9802210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僅依賴語意搜尋</a:t>
            </a:r>
            <a:r>
              <a:rPr lang="en-US" altLang="zh-TW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(Semantic Search)</a:t>
            </a: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是不夠的。 某些查詢需要絕對的精確度。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138662F-D117-9616-275C-43F62FAB43E9}"/>
              </a:ext>
            </a:extLst>
          </p:cNvPr>
          <p:cNvSpPr txBox="1"/>
          <p:nvPr/>
        </p:nvSpPr>
        <p:spPr>
          <a:xfrm>
            <a:off x="8615055" y="55111"/>
            <a:ext cx="3517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原文連結</a:t>
            </a:r>
            <a:r>
              <a:rPr lang="en-US" altLang="zh-TW" dirty="0"/>
              <a:t>: </a:t>
            </a:r>
            <a:r>
              <a:rPr lang="en-US" altLang="zh-TW" dirty="0">
                <a:hlinkClick r:id="rId3"/>
              </a:rPr>
              <a:t>Hybrid search | </a:t>
            </a:r>
            <a:r>
              <a:rPr lang="en-US" altLang="zh-TW" dirty="0" err="1">
                <a:hlinkClick r:id="rId3"/>
              </a:rPr>
              <a:t>Supabase</a:t>
            </a:r>
            <a:r>
              <a:rPr lang="en-US" altLang="zh-TW" dirty="0">
                <a:hlinkClick r:id="rId3"/>
              </a:rPr>
              <a:t> Docs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C173992-019D-7643-A4BB-4731C0DF4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07" y="2188076"/>
            <a:ext cx="10552386" cy="41890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/>
        </p:nvSpPr>
        <p:spPr>
          <a:xfrm>
            <a:off x="762000" y="57150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手刻 </a:t>
            </a:r>
            <a:r>
              <a:rPr lang="en-US" altLang="zh-TW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RAG </a:t>
            </a:r>
            <a:r>
              <a:rPr lang="zh-TW" altLang="en-US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改善方案二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r>
              <a:rPr lang="en-US" altLang="zh-TW" sz="3150" b="1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混合搜尋</a:t>
            </a:r>
            <a:r>
              <a:rPr lang="en-US" altLang="zh-TW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(Hybrid Search)</a:t>
            </a:r>
            <a:endParaRPr dirty="0"/>
          </a:p>
        </p:txBody>
      </p:sp>
      <p:sp>
        <p:nvSpPr>
          <p:cNvPr id="271" name="Google Shape;271;p22"/>
          <p:cNvSpPr/>
          <p:nvPr/>
        </p:nvSpPr>
        <p:spPr>
          <a:xfrm>
            <a:off x="571500" y="571500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 descr="一張含有 文字, 螢幕擷取畫面, 地圖, 圖表 的圖片&#10;&#10;AI 產生的內容可能不正確。">
            <a:extLst>
              <a:ext uri="{FF2B5EF4-FFF2-40B4-BE49-F238E27FC236}">
                <a16:creationId xmlns:a16="http://schemas.microsoft.com/office/drawing/2014/main" id="{1E37E6A8-2AE2-CF8F-5267-29C5B797C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07" y="1510190"/>
            <a:ext cx="9180786" cy="51241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5A6318E-F13F-6D78-E0D1-D75372C60BEC}"/>
              </a:ext>
            </a:extLst>
          </p:cNvPr>
          <p:cNvSpPr/>
          <p:nvPr/>
        </p:nvSpPr>
        <p:spPr>
          <a:xfrm>
            <a:off x="5352393" y="4666594"/>
            <a:ext cx="4288221" cy="1923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1;p19">
            <a:extLst>
              <a:ext uri="{FF2B5EF4-FFF2-40B4-BE49-F238E27FC236}">
                <a16:creationId xmlns:a16="http://schemas.microsoft.com/office/drawing/2014/main" id="{D03F2BB2-1731-427C-628D-96227B4B5A1D}"/>
              </a:ext>
            </a:extLst>
          </p:cNvPr>
          <p:cNvSpPr txBox="1"/>
          <p:nvPr/>
        </p:nvSpPr>
        <p:spPr>
          <a:xfrm>
            <a:off x="762000" y="57150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手刻 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RAG </a:t>
            </a:r>
            <a:r>
              <a:rPr lang="zh-TW" altLang="en-US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改善方案二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r>
              <a:rPr lang="en-US" altLang="zh-TW" sz="3150" b="1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混合搜尋</a:t>
            </a:r>
            <a:r>
              <a:rPr lang="en-US" altLang="zh-TW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(Hybrid Search)</a:t>
            </a:r>
            <a:endParaRPr dirty="0"/>
          </a:p>
        </p:txBody>
      </p:sp>
      <p:sp>
        <p:nvSpPr>
          <p:cNvPr id="5" name="Google Shape;212;p19">
            <a:extLst>
              <a:ext uri="{FF2B5EF4-FFF2-40B4-BE49-F238E27FC236}">
                <a16:creationId xmlns:a16="http://schemas.microsoft.com/office/drawing/2014/main" id="{8951DA2B-A9F4-D5E3-8773-FC7268A7563A}"/>
              </a:ext>
            </a:extLst>
          </p:cNvPr>
          <p:cNvSpPr/>
          <p:nvPr/>
        </p:nvSpPr>
        <p:spPr>
          <a:xfrm>
            <a:off x="571500" y="571500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1;p16">
            <a:extLst>
              <a:ext uri="{FF2B5EF4-FFF2-40B4-BE49-F238E27FC236}">
                <a16:creationId xmlns:a16="http://schemas.microsoft.com/office/drawing/2014/main" id="{2938C178-5866-6D8C-EB36-5DBB0C7830F7}"/>
              </a:ext>
            </a:extLst>
          </p:cNvPr>
          <p:cNvSpPr txBox="1"/>
          <p:nvPr/>
        </p:nvSpPr>
        <p:spPr>
          <a:xfrm>
            <a:off x="571499" y="1313512"/>
            <a:ext cx="5088321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實現工具</a:t>
            </a:r>
            <a:r>
              <a:rPr lang="zh-TW" altLang="en-US" sz="200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包</a:t>
            </a:r>
            <a:r>
              <a:rPr lang="en-US" altLang="zh-TW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: LLM + N8N + </a:t>
            </a:r>
            <a:r>
              <a:rPr lang="en-US" altLang="zh-TW" sz="2000" b="1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Supabase</a:t>
            </a:r>
            <a:endParaRPr lang="zh-TW" altLang="en-US" sz="2000" b="1" i="0" u="none" strike="noStrike" cap="none" dirty="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92015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/>
        </p:nvSpPr>
        <p:spPr>
          <a:xfrm>
            <a:off x="762000" y="571500"/>
            <a:ext cx="114014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報告大綱</a:t>
            </a: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571500" y="571500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AD5574F-721B-133C-DC42-BBC52C03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0869"/>
            <a:ext cx="12192000" cy="29334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/>
        </p:nvSpPr>
        <p:spPr>
          <a:xfrm>
            <a:off x="2246663" y="2653557"/>
            <a:ext cx="4680585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51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 dirty="0" err="1">
                <a:solidFill>
                  <a:srgbClr val="EF4444"/>
                </a:solidFill>
                <a:latin typeface="Noto Sans TC"/>
                <a:ea typeface="Noto Sans TC"/>
                <a:cs typeface="Noto Sans TC"/>
                <a:sym typeface="Noto Sans TC"/>
              </a:rPr>
              <a:t>兩大缺陷</a:t>
            </a:r>
            <a:endParaRPr dirty="0"/>
          </a:p>
        </p:txBody>
      </p:sp>
      <p:pic>
        <p:nvPicPr>
          <p:cNvPr id="150" name="Google Shape;150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0337" y="2653557"/>
            <a:ext cx="135135" cy="17829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 txBox="1"/>
          <p:nvPr/>
        </p:nvSpPr>
        <p:spPr>
          <a:xfrm>
            <a:off x="2366771" y="1532639"/>
            <a:ext cx="7217979" cy="11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LLM </a:t>
            </a: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是 </a:t>
            </a:r>
            <a:r>
              <a:rPr lang="en-US" altLang="zh-TW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AI </a:t>
            </a: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的核心</a:t>
            </a:r>
            <a:r>
              <a:rPr lang="en-US" altLang="zh-TW" sz="200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, </a:t>
            </a:r>
            <a:r>
              <a:rPr lang="zh-TW" altLang="en-US" sz="200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擁有強大的語言理解與生成能力</a:t>
            </a:r>
            <a:r>
              <a:rPr lang="en-US" altLang="zh-TW" sz="200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, </a:t>
            </a: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但基礎存在兩個致命缺陷</a:t>
            </a:r>
            <a:r>
              <a:rPr lang="en-US" altLang="zh-TW" sz="200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, </a:t>
            </a:r>
            <a:r>
              <a:rPr lang="zh-TW" altLang="en-US" sz="200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使其無法單獨應對真實世界的任務。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153" name="Google Shape;153;p16"/>
          <p:cNvSpPr txBox="1"/>
          <p:nvPr/>
        </p:nvSpPr>
        <p:spPr>
          <a:xfrm>
            <a:off x="762000" y="509587"/>
            <a:ext cx="114014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LLM：強大但健忘的大腦</a:t>
            </a:r>
            <a:endParaRPr dirty="0"/>
          </a:p>
        </p:txBody>
      </p:sp>
      <p:sp>
        <p:nvSpPr>
          <p:cNvPr id="154" name="Google Shape;154;p16"/>
          <p:cNvSpPr/>
          <p:nvPr/>
        </p:nvSpPr>
        <p:spPr>
          <a:xfrm>
            <a:off x="571500" y="509587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5B681CD-2B18-B2FC-68F6-4E14D3F15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561" y="3127530"/>
            <a:ext cx="7900397" cy="29329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17">
            <a:extLst>
              <a:ext uri="{FF2B5EF4-FFF2-40B4-BE49-F238E27FC236}">
                <a16:creationId xmlns:a16="http://schemas.microsoft.com/office/drawing/2014/main" id="{3D3C9967-443D-9795-3ACF-2E79782A829F}"/>
              </a:ext>
            </a:extLst>
          </p:cNvPr>
          <p:cNvSpPr txBox="1"/>
          <p:nvPr/>
        </p:nvSpPr>
        <p:spPr>
          <a:xfrm>
            <a:off x="762000" y="57150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解決方案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r>
              <a:rPr lang="zh-TW" altLang="en-US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給 </a:t>
            </a:r>
            <a:r>
              <a:rPr lang="en-US" altLang="zh-TW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AI </a:t>
            </a:r>
            <a:r>
              <a:rPr lang="zh-TW" altLang="en-US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開卷考試</a:t>
            </a:r>
            <a:endParaRPr dirty="0"/>
          </a:p>
        </p:txBody>
      </p:sp>
      <p:sp>
        <p:nvSpPr>
          <p:cNvPr id="5" name="Google Shape;182;p17">
            <a:extLst>
              <a:ext uri="{FF2B5EF4-FFF2-40B4-BE49-F238E27FC236}">
                <a16:creationId xmlns:a16="http://schemas.microsoft.com/office/drawing/2014/main" id="{1D4C8715-C1F9-CAAA-37F4-05BCA0C11B54}"/>
              </a:ext>
            </a:extLst>
          </p:cNvPr>
          <p:cNvSpPr/>
          <p:nvPr/>
        </p:nvSpPr>
        <p:spPr>
          <a:xfrm>
            <a:off x="571500" y="571500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1;p16">
            <a:extLst>
              <a:ext uri="{FF2B5EF4-FFF2-40B4-BE49-F238E27FC236}">
                <a16:creationId xmlns:a16="http://schemas.microsoft.com/office/drawing/2014/main" id="{02DEC165-C5C4-A659-C396-399BF187D535}"/>
              </a:ext>
            </a:extLst>
          </p:cNvPr>
          <p:cNvSpPr txBox="1"/>
          <p:nvPr/>
        </p:nvSpPr>
        <p:spPr>
          <a:xfrm>
            <a:off x="571500" y="1406615"/>
            <a:ext cx="11401425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RAG (</a:t>
            </a: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檢索增強生成</a:t>
            </a:r>
            <a:r>
              <a:rPr lang="en-US" altLang="zh-TW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)</a:t>
            </a: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讓</a:t>
            </a:r>
            <a:r>
              <a:rPr lang="en-US" altLang="zh-TW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LLM </a:t>
            </a: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在回答前先「查資料」</a:t>
            </a:r>
            <a:r>
              <a:rPr lang="en-US" altLang="zh-TW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,</a:t>
            </a: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從根本上解決知識停滯與幻覺問題。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2C1D105-7F88-F84F-25AB-C7FF1C7EDA17}"/>
              </a:ext>
            </a:extLst>
          </p:cNvPr>
          <p:cNvSpPr/>
          <p:nvPr/>
        </p:nvSpPr>
        <p:spPr>
          <a:xfrm>
            <a:off x="571500" y="5454869"/>
            <a:ext cx="10804634" cy="1048407"/>
          </a:xfrm>
          <a:prstGeom prst="roundRect">
            <a:avLst/>
          </a:prstGeom>
          <a:solidFill>
            <a:srgbClr val="F4F3E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Google Shape;151;p16">
            <a:extLst>
              <a:ext uri="{FF2B5EF4-FFF2-40B4-BE49-F238E27FC236}">
                <a16:creationId xmlns:a16="http://schemas.microsoft.com/office/drawing/2014/main" id="{F2BEE876-EF35-0629-A5BB-0914D6CD0078}"/>
              </a:ext>
            </a:extLst>
          </p:cNvPr>
          <p:cNvSpPr txBox="1"/>
          <p:nvPr/>
        </p:nvSpPr>
        <p:spPr>
          <a:xfrm>
            <a:off x="2155936" y="5569729"/>
            <a:ext cx="6254968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知識透過 </a:t>
            </a:r>
            <a:r>
              <a:rPr lang="en-US" altLang="zh-TW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Embedding </a:t>
            </a: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技術被翻譯成「數學座標」</a:t>
            </a:r>
            <a:r>
              <a:rPr lang="en-US" altLang="zh-TW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,</a:t>
            </a: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存儲在向量資料庫中</a:t>
            </a:r>
            <a:r>
              <a:rPr lang="en-US" altLang="zh-TW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,</a:t>
            </a: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實現基於「意義」的快速查找。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C3FC0FF-7DC5-B5B2-079C-BD0F4012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524" y="5512038"/>
            <a:ext cx="2128344" cy="876377"/>
          </a:xfrm>
          <a:prstGeom prst="rect">
            <a:avLst/>
          </a:prstGeom>
        </p:spPr>
      </p:pic>
      <p:sp>
        <p:nvSpPr>
          <p:cNvPr id="13" name="Google Shape;151;p16">
            <a:extLst>
              <a:ext uri="{FF2B5EF4-FFF2-40B4-BE49-F238E27FC236}">
                <a16:creationId xmlns:a16="http://schemas.microsoft.com/office/drawing/2014/main" id="{3BAD2458-286D-EA4D-9E82-CAD66864D7E7}"/>
              </a:ext>
            </a:extLst>
          </p:cNvPr>
          <p:cNvSpPr txBox="1"/>
          <p:nvPr/>
        </p:nvSpPr>
        <p:spPr>
          <a:xfrm>
            <a:off x="815866" y="5569729"/>
            <a:ext cx="1171900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i="0" u="none" strike="noStrike" cap="none" dirty="0">
                <a:solidFill>
                  <a:schemeClr val="bg2">
                    <a:lumMod val="60000"/>
                    <a:lumOff val="40000"/>
                  </a:schemeClr>
                </a:solidFill>
                <a:latin typeface="Noto Sans TC"/>
                <a:ea typeface="Noto Sans TC"/>
                <a:cs typeface="Noto Sans TC"/>
                <a:sym typeface="Noto Sans TC"/>
              </a:rPr>
              <a:t>關鍵機制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A09A538-0909-5F57-EF2E-88F73DD74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2090690"/>
            <a:ext cx="10804633" cy="29800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7793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/>
          <p:nvPr/>
        </p:nvSpPr>
        <p:spPr>
          <a:xfrm>
            <a:off x="857250" y="1643884"/>
            <a:ext cx="4667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B5563"/>
                </a:solidFill>
                <a:latin typeface="Noto Sans TC"/>
                <a:ea typeface="Noto Sans TC"/>
                <a:cs typeface="Noto Sans TC"/>
                <a:sym typeface="Noto Sans TC"/>
              </a:rPr>
              <a:t>1. 切塊 (Chunking)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4B5563"/>
                </a:solidFill>
                <a:latin typeface="Noto Sans TC"/>
                <a:ea typeface="Noto Sans TC"/>
                <a:cs typeface="Noto Sans TC"/>
                <a:sym typeface="Noto Sans TC"/>
              </a:rPr>
              <a:t> 將長文件切分成小段落。</a:t>
            </a:r>
            <a:endParaRPr/>
          </a:p>
        </p:txBody>
      </p:sp>
      <p:sp>
        <p:nvSpPr>
          <p:cNvPr id="192" name="Google Shape;192;p18"/>
          <p:cNvSpPr txBox="1"/>
          <p:nvPr/>
        </p:nvSpPr>
        <p:spPr>
          <a:xfrm>
            <a:off x="857250" y="2396359"/>
            <a:ext cx="4667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B5563"/>
                </a:solidFill>
                <a:latin typeface="Noto Sans TC"/>
                <a:ea typeface="Noto Sans TC"/>
                <a:cs typeface="Noto Sans TC"/>
                <a:sym typeface="Noto Sans TC"/>
              </a:rPr>
              <a:t>2. 向量化 (Embedding)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4B5563"/>
                </a:solidFill>
                <a:latin typeface="Noto Sans TC"/>
                <a:ea typeface="Noto Sans TC"/>
                <a:cs typeface="Noto Sans TC"/>
                <a:sym typeface="Noto Sans TC"/>
              </a:rPr>
              <a:t> 將文字轉化為多維數學座標。</a:t>
            </a:r>
            <a:endParaRPr/>
          </a:p>
        </p:txBody>
      </p:sp>
      <p:sp>
        <p:nvSpPr>
          <p:cNvPr id="193" name="Google Shape;193;p18"/>
          <p:cNvSpPr txBox="1"/>
          <p:nvPr/>
        </p:nvSpPr>
        <p:spPr>
          <a:xfrm>
            <a:off x="4451788" y="1643884"/>
            <a:ext cx="4667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B5563"/>
                </a:solidFill>
                <a:latin typeface="Noto Sans TC"/>
                <a:ea typeface="Noto Sans TC"/>
                <a:cs typeface="Noto Sans TC"/>
                <a:sym typeface="Noto Sans TC"/>
              </a:rPr>
              <a:t>3. 儲存 (Storage)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4B5563"/>
                </a:solidFill>
                <a:latin typeface="Noto Sans TC"/>
                <a:ea typeface="Noto Sans TC"/>
                <a:cs typeface="Noto Sans TC"/>
                <a:sym typeface="Noto Sans TC"/>
              </a:rPr>
              <a:t> 存入向量資料庫 (Vector DB)。</a:t>
            </a:r>
            <a:endParaRPr/>
          </a:p>
        </p:txBody>
      </p:sp>
      <p:sp>
        <p:nvSpPr>
          <p:cNvPr id="194" name="Google Shape;194;p18"/>
          <p:cNvSpPr txBox="1"/>
          <p:nvPr/>
        </p:nvSpPr>
        <p:spPr>
          <a:xfrm>
            <a:off x="4451788" y="2396359"/>
            <a:ext cx="4667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B5563"/>
                </a:solidFill>
                <a:latin typeface="Noto Sans TC"/>
                <a:ea typeface="Noto Sans TC"/>
                <a:cs typeface="Noto Sans TC"/>
                <a:sym typeface="Noto Sans TC"/>
              </a:rPr>
              <a:t>4. </a:t>
            </a:r>
            <a:r>
              <a:rPr lang="en-US" sz="1500" b="1" i="0" u="none" strike="noStrike" cap="none" dirty="0" err="1">
                <a:solidFill>
                  <a:srgbClr val="4B5563"/>
                </a:solidFill>
                <a:latin typeface="Noto Sans TC"/>
                <a:ea typeface="Noto Sans TC"/>
                <a:cs typeface="Noto Sans TC"/>
                <a:sym typeface="Noto Sans TC"/>
              </a:rPr>
              <a:t>搜尋</a:t>
            </a:r>
            <a:r>
              <a:rPr lang="en-US" sz="1500" b="1" i="0" u="none" strike="noStrike" cap="none" dirty="0">
                <a:solidFill>
                  <a:srgbClr val="4B5563"/>
                </a:solidFill>
                <a:latin typeface="Noto Sans TC"/>
                <a:ea typeface="Noto Sans TC"/>
                <a:cs typeface="Noto Sans TC"/>
                <a:sym typeface="Noto Sans TC"/>
              </a:rPr>
              <a:t> (Search)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 dirty="0">
                <a:solidFill>
                  <a:srgbClr val="4B5563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Noto Sans TC"/>
                <a:ea typeface="Noto Sans TC"/>
                <a:cs typeface="Noto Sans TC"/>
                <a:sym typeface="Noto Sans TC"/>
              </a:rPr>
              <a:t>計算座標距離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Noto Sans TC"/>
                <a:ea typeface="Noto Sans TC"/>
                <a:cs typeface="Noto Sans TC"/>
                <a:sym typeface="Noto Sans TC"/>
              </a:rPr>
              <a:t> (Cosine Similarity) </a:t>
            </a:r>
            <a:r>
              <a:rPr lang="en-US" sz="1500" b="0" i="0" u="none" strike="noStrike" cap="none" dirty="0" err="1">
                <a:solidFill>
                  <a:srgbClr val="4B5563"/>
                </a:solidFill>
                <a:latin typeface="Noto Sans TC"/>
                <a:ea typeface="Noto Sans TC"/>
                <a:cs typeface="Noto Sans TC"/>
                <a:sym typeface="Noto Sans TC"/>
              </a:rPr>
              <a:t>尋找近鄰</a:t>
            </a:r>
            <a:r>
              <a:rPr lang="en-US" sz="1500" b="0" i="0" u="none" strike="noStrike" cap="none" dirty="0">
                <a:solidFill>
                  <a:srgbClr val="4B5563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pic>
        <p:nvPicPr>
          <p:cNvPr id="195" name="Google Shape;195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681984"/>
            <a:ext cx="148232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434459"/>
            <a:ext cx="148232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6038" y="1681984"/>
            <a:ext cx="148232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6038" y="2434459"/>
            <a:ext cx="148232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870B8B2-6AFE-FD3A-C9EB-DFC28C8B5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678620"/>
            <a:ext cx="9996108" cy="2839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Google Shape;181;p17">
            <a:extLst>
              <a:ext uri="{FF2B5EF4-FFF2-40B4-BE49-F238E27FC236}">
                <a16:creationId xmlns:a16="http://schemas.microsoft.com/office/drawing/2014/main" id="{70995697-5E22-19DE-EABD-3EACF6AEE93C}"/>
              </a:ext>
            </a:extLst>
          </p:cNvPr>
          <p:cNvSpPr txBox="1"/>
          <p:nvPr/>
        </p:nvSpPr>
        <p:spPr>
          <a:xfrm>
            <a:off x="762000" y="571500"/>
            <a:ext cx="7641021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150" b="1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Embedding：將「知識」翻譯成「座標</a:t>
            </a:r>
            <a:endParaRPr dirty="0"/>
          </a:p>
        </p:txBody>
      </p:sp>
      <p:sp>
        <p:nvSpPr>
          <p:cNvPr id="5" name="Google Shape;182;p17">
            <a:extLst>
              <a:ext uri="{FF2B5EF4-FFF2-40B4-BE49-F238E27FC236}">
                <a16:creationId xmlns:a16="http://schemas.microsoft.com/office/drawing/2014/main" id="{3997FDE8-2ADE-91A5-F6E0-346734A4B8AC}"/>
              </a:ext>
            </a:extLst>
          </p:cNvPr>
          <p:cNvSpPr/>
          <p:nvPr/>
        </p:nvSpPr>
        <p:spPr>
          <a:xfrm>
            <a:off x="571500" y="571500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/>
          <p:nvPr/>
        </p:nvSpPr>
        <p:spPr>
          <a:xfrm>
            <a:off x="762000" y="571500"/>
            <a:ext cx="114014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傳統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RAG </a:t>
            </a:r>
            <a:r>
              <a:rPr lang="en-US" sz="3150" b="1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的痛點：上下文失憶</a:t>
            </a:r>
            <a:endParaRPr dirty="0"/>
          </a:p>
        </p:txBody>
      </p:sp>
      <p:sp>
        <p:nvSpPr>
          <p:cNvPr id="212" name="Google Shape;212;p19"/>
          <p:cNvSpPr/>
          <p:nvPr/>
        </p:nvSpPr>
        <p:spPr>
          <a:xfrm>
            <a:off x="571500" y="571500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D5836E-C9C1-2160-238F-936EE24E0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30" y="2433951"/>
            <a:ext cx="9762140" cy="42698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Google Shape;151;p16">
            <a:extLst>
              <a:ext uri="{FF2B5EF4-FFF2-40B4-BE49-F238E27FC236}">
                <a16:creationId xmlns:a16="http://schemas.microsoft.com/office/drawing/2014/main" id="{BEE7E8DC-8385-8548-0C40-7E8D07C0E1FC}"/>
              </a:ext>
            </a:extLst>
          </p:cNvPr>
          <p:cNvSpPr txBox="1"/>
          <p:nvPr/>
        </p:nvSpPr>
        <p:spPr>
          <a:xfrm>
            <a:off x="1214931" y="1360082"/>
            <a:ext cx="10147484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傳統 </a:t>
            </a:r>
            <a:r>
              <a:rPr lang="en-US" altLang="zh-TW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RAG </a:t>
            </a: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在處理文件時</a:t>
            </a:r>
            <a:r>
              <a:rPr lang="en-US" altLang="zh-TW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,</a:t>
            </a: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會將其「粗暴地切塊」</a:t>
            </a:r>
            <a:r>
              <a:rPr lang="en-US" altLang="zh-TW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(Chunking),</a:t>
            </a: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導致每個區塊內的資訊與其</a:t>
            </a: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原始上下文脫鉤。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20">
            <a:extLst>
              <a:ext uri="{FF2B5EF4-FFF2-40B4-BE49-F238E27FC236}">
                <a16:creationId xmlns:a16="http://schemas.microsoft.com/office/drawing/2014/main" id="{D14287DD-71C9-A480-CBC6-6D7AB6F1D20B}"/>
              </a:ext>
            </a:extLst>
          </p:cNvPr>
          <p:cNvSpPr txBox="1"/>
          <p:nvPr/>
        </p:nvSpPr>
        <p:spPr>
          <a:xfrm>
            <a:off x="762000" y="57150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各種</a:t>
            </a:r>
            <a:r>
              <a:rPr lang="en-US" altLang="zh-TW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RAG</a:t>
            </a:r>
            <a:r>
              <a:rPr lang="zh-TW" altLang="en-US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方案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精準度 </a:t>
            </a:r>
            <a:r>
              <a:rPr lang="en-US" altLang="zh-TW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VS </a:t>
            </a: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實現成本</a:t>
            </a:r>
            <a:endParaRPr dirty="0"/>
          </a:p>
        </p:txBody>
      </p:sp>
      <p:sp>
        <p:nvSpPr>
          <p:cNvPr id="5" name="Google Shape;229;p20">
            <a:extLst>
              <a:ext uri="{FF2B5EF4-FFF2-40B4-BE49-F238E27FC236}">
                <a16:creationId xmlns:a16="http://schemas.microsoft.com/office/drawing/2014/main" id="{DDE8C5A8-EB27-61BE-5A16-47DCF4E2DBF9}"/>
              </a:ext>
            </a:extLst>
          </p:cNvPr>
          <p:cNvSpPr/>
          <p:nvPr/>
        </p:nvSpPr>
        <p:spPr>
          <a:xfrm>
            <a:off x="571500" y="571500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81914E9-4C8E-109C-2AC6-225AE14B2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969" y="174683"/>
            <a:ext cx="1628730" cy="1090349"/>
          </a:xfrm>
          <a:prstGeom prst="rect">
            <a:avLst/>
          </a:prstGeom>
        </p:spPr>
      </p:pic>
      <p:pic>
        <p:nvPicPr>
          <p:cNvPr id="9" name="圖片 8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75B7204F-CDD6-DF67-E867-BEE6912A6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81" y="1537237"/>
            <a:ext cx="8680974" cy="4913759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EB4E82C3-13AD-AB69-0C58-4BF8C7B6E9E3}"/>
              </a:ext>
            </a:extLst>
          </p:cNvPr>
          <p:cNvSpPr/>
          <p:nvPr/>
        </p:nvSpPr>
        <p:spPr>
          <a:xfrm>
            <a:off x="2956034" y="3728545"/>
            <a:ext cx="2585545" cy="1158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70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1;p19">
            <a:extLst>
              <a:ext uri="{FF2B5EF4-FFF2-40B4-BE49-F238E27FC236}">
                <a16:creationId xmlns:a16="http://schemas.microsoft.com/office/drawing/2014/main" id="{5FE2DE9E-D8AB-C0B5-5227-166A2E715052}"/>
              </a:ext>
            </a:extLst>
          </p:cNvPr>
          <p:cNvSpPr txBox="1"/>
          <p:nvPr/>
        </p:nvSpPr>
        <p:spPr>
          <a:xfrm>
            <a:off x="762000" y="57150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零程式碼 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RAG </a:t>
            </a:r>
            <a:r>
              <a:rPr lang="zh-TW" altLang="en-US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工具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：Google </a:t>
            </a:r>
            <a:r>
              <a:rPr lang="en-US" sz="3150" b="1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NotebookLM</a:t>
            </a:r>
            <a:endParaRPr dirty="0"/>
          </a:p>
        </p:txBody>
      </p:sp>
      <p:sp>
        <p:nvSpPr>
          <p:cNvPr id="9" name="Google Shape;212;p19">
            <a:extLst>
              <a:ext uri="{FF2B5EF4-FFF2-40B4-BE49-F238E27FC236}">
                <a16:creationId xmlns:a16="http://schemas.microsoft.com/office/drawing/2014/main" id="{5EC466F1-12D7-8905-467A-2DA9F0B608CF}"/>
              </a:ext>
            </a:extLst>
          </p:cNvPr>
          <p:cNvSpPr/>
          <p:nvPr/>
        </p:nvSpPr>
        <p:spPr>
          <a:xfrm>
            <a:off x="571500" y="571500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276203-4C0C-FAF7-A141-BB532DC85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99332"/>
            <a:ext cx="5699213" cy="29489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63B36DD-FC00-0F39-ED4B-960ECABF7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08" y="1299332"/>
            <a:ext cx="4000706" cy="446427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757D229-DB95-D346-CA8B-A8CB1946D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4335758"/>
            <a:ext cx="5699213" cy="24512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3182DDD-E331-C747-7212-97915AF72A2D}"/>
              </a:ext>
            </a:extLst>
          </p:cNvPr>
          <p:cNvSpPr/>
          <p:nvPr/>
        </p:nvSpPr>
        <p:spPr>
          <a:xfrm>
            <a:off x="961697" y="5446986"/>
            <a:ext cx="5344510" cy="2522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Google Shape;151;p16">
            <a:extLst>
              <a:ext uri="{FF2B5EF4-FFF2-40B4-BE49-F238E27FC236}">
                <a16:creationId xmlns:a16="http://schemas.microsoft.com/office/drawing/2014/main" id="{DE157F6F-353E-6611-0818-014619362B83}"/>
              </a:ext>
            </a:extLst>
          </p:cNvPr>
          <p:cNvSpPr txBox="1"/>
          <p:nvPr/>
        </p:nvSpPr>
        <p:spPr>
          <a:xfrm>
            <a:off x="899740" y="5786759"/>
            <a:ext cx="5561472" cy="8596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支援的檔案類型：</a:t>
            </a:r>
            <a:endParaRPr lang="en-US" altLang="zh-TW" i="0" u="none" strike="noStrike" cap="none" dirty="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PDF</a:t>
            </a:r>
            <a:r>
              <a:rPr lang="zh-TW" altLang="en-US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，</a:t>
            </a:r>
            <a:r>
              <a:rPr lang="en-US" altLang="zh-TW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.txt</a:t>
            </a:r>
            <a:r>
              <a:rPr lang="zh-TW" altLang="en-US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，</a:t>
            </a:r>
            <a:r>
              <a:rPr lang="en-US" altLang="zh-TW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Markdown</a:t>
            </a:r>
            <a:r>
              <a:rPr lang="zh-TW" altLang="en-US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，音訊（例如 </a:t>
            </a:r>
            <a:r>
              <a:rPr lang="en-US" altLang="zh-TW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MP3</a:t>
            </a:r>
            <a:r>
              <a:rPr lang="zh-TW" altLang="en-US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），</a:t>
            </a:r>
            <a:r>
              <a:rPr lang="en-US" altLang="zh-TW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r>
              <a:rPr lang="en-US" altLang="zh-TW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avif</a:t>
            </a:r>
            <a:r>
              <a:rPr lang="zh-TW" altLang="en-US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，</a:t>
            </a:r>
            <a:r>
              <a:rPr lang="en-US" altLang="zh-TW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.bmp</a:t>
            </a:r>
            <a:r>
              <a:rPr lang="zh-TW" altLang="en-US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，</a:t>
            </a:r>
            <a:r>
              <a:rPr lang="en-US" altLang="zh-TW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.gif</a:t>
            </a:r>
            <a:r>
              <a:rPr lang="zh-TW" altLang="en-US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，</a:t>
            </a:r>
            <a:endParaRPr lang="en-US" altLang="zh-TW" i="0" u="none" strike="noStrike" cap="none" dirty="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r>
              <a:rPr lang="en-US" altLang="zh-TW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ico</a:t>
            </a:r>
            <a:r>
              <a:rPr lang="zh-TW" altLang="en-US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，</a:t>
            </a:r>
            <a:r>
              <a:rPr lang="en-US" altLang="zh-TW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.jp2</a:t>
            </a:r>
            <a:r>
              <a:rPr lang="zh-TW" altLang="en-US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，</a:t>
            </a:r>
            <a:r>
              <a:rPr lang="en-US" altLang="zh-TW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r>
              <a:rPr lang="en-US" altLang="zh-TW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png</a:t>
            </a:r>
            <a:r>
              <a:rPr lang="zh-TW" altLang="en-US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，</a:t>
            </a:r>
            <a:r>
              <a:rPr lang="en-US" altLang="zh-TW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r>
              <a:rPr lang="en-US" altLang="zh-TW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webp</a:t>
            </a:r>
            <a:r>
              <a:rPr lang="zh-TW" altLang="en-US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，</a:t>
            </a:r>
            <a:r>
              <a:rPr lang="en-US" altLang="zh-TW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r>
              <a:rPr lang="en-US" altLang="zh-TW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tif</a:t>
            </a:r>
            <a:r>
              <a:rPr lang="zh-TW" altLang="en-US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，</a:t>
            </a:r>
            <a:r>
              <a:rPr lang="en-US" altLang="zh-TW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.tiff</a:t>
            </a:r>
            <a:r>
              <a:rPr lang="zh-TW" altLang="en-US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，</a:t>
            </a:r>
            <a:r>
              <a:rPr lang="en-US" altLang="zh-TW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r>
              <a:rPr lang="en-US" altLang="zh-TW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heic</a:t>
            </a:r>
            <a:r>
              <a:rPr lang="zh-TW" altLang="en-US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，</a:t>
            </a:r>
            <a:r>
              <a:rPr lang="en-US" altLang="zh-TW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r>
              <a:rPr lang="en-US" altLang="zh-TW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heif</a:t>
            </a:r>
            <a:r>
              <a:rPr lang="zh-TW" altLang="en-US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，</a:t>
            </a:r>
            <a:r>
              <a:rPr lang="en-US" altLang="zh-TW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jpeg</a:t>
            </a:r>
            <a:r>
              <a:rPr lang="zh-TW" altLang="en-US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，</a:t>
            </a:r>
            <a:r>
              <a:rPr lang="en-US" altLang="zh-TW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.jpg</a:t>
            </a:r>
            <a:r>
              <a:rPr lang="zh-TW" altLang="en-US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，</a:t>
            </a:r>
            <a:r>
              <a:rPr lang="en-US" altLang="zh-TW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jpe</a:t>
            </a:r>
            <a:endParaRPr lang="zh-TW" altLang="en-US" i="0" u="none" strike="noStrike" cap="none" dirty="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401370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1;p19">
            <a:extLst>
              <a:ext uri="{FF2B5EF4-FFF2-40B4-BE49-F238E27FC236}">
                <a16:creationId xmlns:a16="http://schemas.microsoft.com/office/drawing/2014/main" id="{D03F2BB2-1731-427C-628D-96227B4B5A1D}"/>
              </a:ext>
            </a:extLst>
          </p:cNvPr>
          <p:cNvSpPr txBox="1"/>
          <p:nvPr/>
        </p:nvSpPr>
        <p:spPr>
          <a:xfrm>
            <a:off x="762000" y="57150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手刻 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RAG </a:t>
            </a:r>
            <a:r>
              <a:rPr lang="zh-TW" altLang="en-US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改善方案一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r>
              <a:rPr lang="en-US" altLang="zh-TW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Contextual Retrieval</a:t>
            </a:r>
            <a:endParaRPr dirty="0"/>
          </a:p>
        </p:txBody>
      </p:sp>
      <p:sp>
        <p:nvSpPr>
          <p:cNvPr id="5" name="Google Shape;212;p19">
            <a:extLst>
              <a:ext uri="{FF2B5EF4-FFF2-40B4-BE49-F238E27FC236}">
                <a16:creationId xmlns:a16="http://schemas.microsoft.com/office/drawing/2014/main" id="{8951DA2B-A9F4-D5E3-8773-FC7268A7563A}"/>
              </a:ext>
            </a:extLst>
          </p:cNvPr>
          <p:cNvSpPr/>
          <p:nvPr/>
        </p:nvSpPr>
        <p:spPr>
          <a:xfrm>
            <a:off x="571500" y="571500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A073A5B-9AFD-12CE-44FD-09E0AECCA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812378"/>
            <a:ext cx="11658600" cy="3848100"/>
          </a:xfrm>
          <a:prstGeom prst="rect">
            <a:avLst/>
          </a:prstGeom>
        </p:spPr>
      </p:pic>
      <p:sp>
        <p:nvSpPr>
          <p:cNvPr id="8" name="Google Shape;151;p16">
            <a:extLst>
              <a:ext uri="{FF2B5EF4-FFF2-40B4-BE49-F238E27FC236}">
                <a16:creationId xmlns:a16="http://schemas.microsoft.com/office/drawing/2014/main" id="{51120FE9-19EF-B6B9-B742-635539710A6A}"/>
              </a:ext>
            </a:extLst>
          </p:cNvPr>
          <p:cNvSpPr txBox="1"/>
          <p:nvPr/>
        </p:nvSpPr>
        <p:spPr>
          <a:xfrm>
            <a:off x="762000" y="5869090"/>
            <a:ext cx="4740166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傳統的「粗暴切塊」會導致關鍵資訊遺失</a:t>
            </a:r>
            <a:r>
              <a:rPr lang="en-US" altLang="zh-TW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,</a:t>
            </a:r>
            <a:r>
              <a:rPr lang="zh-TW" altLang="en-US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造成「上下文失憶」。</a:t>
            </a:r>
          </a:p>
        </p:txBody>
      </p:sp>
      <p:sp>
        <p:nvSpPr>
          <p:cNvPr id="11" name="Google Shape;151;p16">
            <a:extLst>
              <a:ext uri="{FF2B5EF4-FFF2-40B4-BE49-F238E27FC236}">
                <a16:creationId xmlns:a16="http://schemas.microsoft.com/office/drawing/2014/main" id="{6D35FE45-4A43-A8E3-A346-B33F0AFAC816}"/>
              </a:ext>
            </a:extLst>
          </p:cNvPr>
          <p:cNvSpPr txBox="1"/>
          <p:nvPr/>
        </p:nvSpPr>
        <p:spPr>
          <a:xfrm>
            <a:off x="6918434" y="5664419"/>
            <a:ext cx="4740166" cy="122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為每個區塊「注入上下文」</a:t>
            </a:r>
            <a:r>
              <a:rPr lang="en-US" altLang="zh-TW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,</a:t>
            </a:r>
            <a:r>
              <a:rPr lang="zh-TW" altLang="en-US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讓其自帶說明書。 根據</a:t>
            </a:r>
            <a:r>
              <a:rPr lang="en-US" altLang="zh-TW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Anthropic </a:t>
            </a:r>
            <a:r>
              <a:rPr lang="zh-TW" altLang="en-US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的研究</a:t>
            </a:r>
            <a:r>
              <a:rPr lang="en-US" altLang="zh-TW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,</a:t>
            </a:r>
            <a:r>
              <a:rPr lang="zh-TW" altLang="en-US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此方法可使檢索失敗率降低</a:t>
            </a:r>
            <a:r>
              <a:rPr lang="en-US" altLang="zh-TW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49%</a:t>
            </a:r>
            <a:r>
              <a:rPr lang="zh-TW" altLang="en-US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AF2FE70-493C-34DD-29B7-651852F23C93}"/>
              </a:ext>
            </a:extLst>
          </p:cNvPr>
          <p:cNvSpPr/>
          <p:nvPr/>
        </p:nvSpPr>
        <p:spPr>
          <a:xfrm>
            <a:off x="9383112" y="3365938"/>
            <a:ext cx="2173014" cy="6069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Google Shape;151;p16">
            <a:extLst>
              <a:ext uri="{FF2B5EF4-FFF2-40B4-BE49-F238E27FC236}">
                <a16:creationId xmlns:a16="http://schemas.microsoft.com/office/drawing/2014/main" id="{27706DB4-88A1-2F9C-8DFB-FDF28D5F9E08}"/>
              </a:ext>
            </a:extLst>
          </p:cNvPr>
          <p:cNvSpPr txBox="1"/>
          <p:nvPr/>
        </p:nvSpPr>
        <p:spPr>
          <a:xfrm>
            <a:off x="571500" y="1313512"/>
            <a:ext cx="3908862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從「上下文失憶」到「情境檢索」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9FF841B-6CE6-BB4C-B274-CBC9CD71EEA6}"/>
              </a:ext>
            </a:extLst>
          </p:cNvPr>
          <p:cNvSpPr txBox="1"/>
          <p:nvPr/>
        </p:nvSpPr>
        <p:spPr>
          <a:xfrm>
            <a:off x="7525338" y="65073"/>
            <a:ext cx="4666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原文連結</a:t>
            </a:r>
            <a:r>
              <a:rPr lang="en-US" altLang="zh-TW" dirty="0"/>
              <a:t>: </a:t>
            </a:r>
            <a:r>
              <a:rPr lang="en-US" altLang="zh-TW" dirty="0">
                <a:hlinkClick r:id="rId3"/>
              </a:rPr>
              <a:t>Contextual Retrieval in AI Systems \ Anthropic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823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446</Words>
  <Application>Microsoft Office PowerPoint</Application>
  <PresentationFormat>寬螢幕</PresentationFormat>
  <Paragraphs>40</Paragraphs>
  <Slides>13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Arial</vt:lpstr>
      <vt:lpstr>Noto Sans TC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欽賢 方</cp:lastModifiedBy>
  <cp:revision>20</cp:revision>
  <dcterms:modified xsi:type="dcterms:W3CDTF">2025-11-23T17:14:14Z</dcterms:modified>
</cp:coreProperties>
</file>